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47.jpg" ContentType="image/png"/>
  <Override PartName="/ppt/media/image48.jpg" ContentType="image/png"/>
  <Override PartName="/ppt/media/image49.jpg" ContentType="image/png"/>
  <Override PartName="/ppt/media/image50.jpg" ContentType="image/png"/>
  <Override PartName="/ppt/media/image52.jpg" ContentType="image/png"/>
  <Override PartName="/ppt/media/image53.JPG" ContentType="image/png"/>
  <Override PartName="/ppt/media/image56.jpg" ContentType="image/png"/>
  <Override PartName="/ppt/media/image59.jpg" ContentType="image/png"/>
  <Override PartName="/ppt/media/image6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37" r:id="rId9"/>
    <p:sldId id="331" r:id="rId10"/>
    <p:sldId id="340" r:id="rId11"/>
    <p:sldId id="342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4" r:id="rId20"/>
    <p:sldId id="344" r:id="rId21"/>
    <p:sldId id="339" r:id="rId22"/>
    <p:sldId id="345" r:id="rId23"/>
    <p:sldId id="312" r:id="rId24"/>
    <p:sldId id="313" r:id="rId25"/>
    <p:sldId id="295" r:id="rId26"/>
    <p:sldId id="288" r:id="rId27"/>
    <p:sldId id="296" r:id="rId28"/>
    <p:sldId id="338" r:id="rId29"/>
    <p:sldId id="343" r:id="rId30"/>
    <p:sldId id="341" r:id="rId31"/>
    <p:sldId id="320" r:id="rId32"/>
    <p:sldId id="325" r:id="rId33"/>
    <p:sldId id="326" r:id="rId34"/>
    <p:sldId id="334" r:id="rId35"/>
    <p:sldId id="335" r:id="rId36"/>
    <p:sldId id="321" r:id="rId37"/>
    <p:sldId id="315" r:id="rId38"/>
    <p:sldId id="306" r:id="rId39"/>
    <p:sldId id="328" r:id="rId40"/>
    <p:sldId id="316" r:id="rId41"/>
    <p:sldId id="317" r:id="rId42"/>
    <p:sldId id="329" r:id="rId43"/>
    <p:sldId id="330" r:id="rId44"/>
    <p:sldId id="310" r:id="rId45"/>
    <p:sldId id="311" r:id="rId46"/>
    <p:sldId id="280" r:id="rId47"/>
    <p:sldId id="264" r:id="rId48"/>
    <p:sldId id="290" r:id="rId49"/>
    <p:sldId id="276" r:id="rId50"/>
    <p:sldId id="297" r:id="rId51"/>
    <p:sldId id="298" r:id="rId52"/>
    <p:sldId id="299" r:id="rId53"/>
    <p:sldId id="292" r:id="rId54"/>
    <p:sldId id="300" r:id="rId55"/>
    <p:sldId id="302" r:id="rId56"/>
    <p:sldId id="303" r:id="rId57"/>
    <p:sldId id="304" r:id="rId58"/>
    <p:sldId id="307" r:id="rId59"/>
    <p:sldId id="308" r:id="rId60"/>
    <p:sldId id="284" r:id="rId61"/>
    <p:sldId id="257" r:id="rId62"/>
    <p:sldId id="259" r:id="rId63"/>
    <p:sldId id="289" r:id="rId64"/>
    <p:sldId id="283" r:id="rId65"/>
    <p:sldId id="285" r:id="rId66"/>
    <p:sldId id="293" r:id="rId67"/>
    <p:sldId id="294" r:id="rId68"/>
    <p:sldId id="260" r:id="rId69"/>
    <p:sldId id="287" r:id="rId70"/>
    <p:sldId id="263" r:id="rId71"/>
    <p:sldId id="286" r:id="rId72"/>
    <p:sldId id="281" r:id="rId73"/>
    <p:sldId id="282" r:id="rId74"/>
    <p:sldId id="277" r:id="rId75"/>
    <p:sldId id="274" r:id="rId76"/>
    <p:sldId id="275" r:id="rId77"/>
    <p:sldId id="272" r:id="rId78"/>
    <p:sldId id="273" r:id="rId79"/>
    <p:sldId id="266" r:id="rId80"/>
    <p:sldId id="271" r:id="rId81"/>
    <p:sldId id="270" r:id="rId82"/>
    <p:sldId id="268" r:id="rId83"/>
    <p:sldId id="265" r:id="rId84"/>
  </p:sldIdLst>
  <p:sldSz cx="9144000" cy="6858000" type="screen4x3"/>
  <p:notesSz cx="6858000" cy="9144000"/>
  <p:embeddedFontLst>
    <p:embeddedFont>
      <p:font typeface="Roboto" panose="020B0604020202020204" charset="0"/>
      <p:regular r:id="rId85"/>
      <p:bold r:id="rId86"/>
      <p:italic r:id="rId87"/>
      <p:boldItalic r:id="rId88"/>
    </p:embeddedFont>
    <p:embeddedFont>
      <p:font typeface="Roboto Condensed Light" panose="020B0604020202020204" charset="0"/>
      <p:regular r:id="rId89"/>
      <p:italic r:id="rId9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5C5C5"/>
    <a:srgbClr val="A7934B"/>
    <a:srgbClr val="857437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2009" autoAdjust="0"/>
  </p:normalViewPr>
  <p:slideViewPr>
    <p:cSldViewPr snapToGrid="0" snapToObjects="1">
      <p:cViewPr varScale="1">
        <p:scale>
          <a:sx n="79" d="100"/>
          <a:sy n="79" d="100"/>
        </p:scale>
        <p:origin x="1622" y="67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5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font" Target="fonts/font6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1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2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3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12/16/2020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DEEF-6989-466D-A8D0-291BCCD2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GATT Server [ECG Patch]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120F764-EB46-4218-AC68-F52A4023B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244702"/>
              </p:ext>
            </p:extLst>
          </p:nvPr>
        </p:nvGraphicFramePr>
        <p:xfrm>
          <a:off x="285750" y="1222594"/>
          <a:ext cx="85725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135702963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6562901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76062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44230181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36228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Read/Write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12116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Write/Read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352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300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3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uint8_t [250]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6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86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15434" cy="1014761"/>
          </a:xfrm>
        </p:spPr>
        <p:txBody>
          <a:bodyPr/>
          <a:lstStyle/>
          <a:p>
            <a:r>
              <a:rPr lang="en-US" dirty="0"/>
              <a:t>ECG Patch - Wakeup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466344" y="121548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Wave magnet over patch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4B198-02C4-461F-A61C-17B0A0AC7616}"/>
              </a:ext>
            </a:extLst>
          </p:cNvPr>
          <p:cNvSpPr/>
          <p:nvPr/>
        </p:nvSpPr>
        <p:spPr>
          <a:xfrm>
            <a:off x="466344" y="213226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Trigger Hall Effect 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466344" y="305141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Enable LDO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7F8F3-B763-4DED-972D-08C448A2B635}"/>
              </a:ext>
            </a:extLst>
          </p:cNvPr>
          <p:cNvSpPr/>
          <p:nvPr/>
        </p:nvSpPr>
        <p:spPr>
          <a:xfrm>
            <a:off x="466344" y="3956003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VCC Supplied to MCU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202436" y="1828130"/>
            <a:ext cx="0" cy="304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63D6D-32C4-4E56-809C-5A5A989D1C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02436" y="2744908"/>
            <a:ext cx="0" cy="30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37577-6F26-4B6D-BCF5-AD2ED2B961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02436" y="3664064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0D37040-4FF9-4953-AD4F-C78CD9F4539A}"/>
              </a:ext>
            </a:extLst>
          </p:cNvPr>
          <p:cNvSpPr/>
          <p:nvPr/>
        </p:nvSpPr>
        <p:spPr>
          <a:xfrm>
            <a:off x="466344" y="486059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Peripheral Initialization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6C690-11B1-4B67-B824-9465EB40ED1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1202436" y="4568651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ED73D72-D949-4059-BAD9-2B9993FFB581}"/>
              </a:ext>
            </a:extLst>
          </p:cNvPr>
          <p:cNvSpPr/>
          <p:nvPr/>
        </p:nvSpPr>
        <p:spPr>
          <a:xfrm>
            <a:off x="466344" y="576517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Log Driver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DED62-D8F2-4609-A094-8D9CC70C28C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202436" y="5473238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C1439-1DBC-4EDF-9F25-5E110635969A}"/>
              </a:ext>
            </a:extLst>
          </p:cNvPr>
          <p:cNvSpPr/>
          <p:nvPr/>
        </p:nvSpPr>
        <p:spPr>
          <a:xfrm>
            <a:off x="2310384" y="576792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NRFX Clock 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A57EEE-A56F-4CF1-B2FB-6EBA3EECBEF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1938528" y="6071501"/>
            <a:ext cx="371856" cy="2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C6478F-7451-49B4-8B7C-A6C2FB9E1926}"/>
              </a:ext>
            </a:extLst>
          </p:cNvPr>
          <p:cNvSpPr/>
          <p:nvPr/>
        </p:nvSpPr>
        <p:spPr>
          <a:xfrm>
            <a:off x="2336292" y="485419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 Pins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E14CD4-1E69-4AAA-B854-F66EBF6E84DC}"/>
              </a:ext>
            </a:extLst>
          </p:cNvPr>
          <p:cNvCxnSpPr>
            <a:cxnSpLocks/>
          </p:cNvCxnSpPr>
          <p:nvPr/>
        </p:nvCxnSpPr>
        <p:spPr>
          <a:xfrm flipV="1">
            <a:off x="3046476" y="5473239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36292" y="392562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LDO Drivers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7B331B-D7C1-45B6-92B4-80812ADD251D}"/>
              </a:ext>
            </a:extLst>
          </p:cNvPr>
          <p:cNvCxnSpPr>
            <a:cxnSpLocks/>
          </p:cNvCxnSpPr>
          <p:nvPr/>
        </p:nvCxnSpPr>
        <p:spPr>
          <a:xfrm flipV="1">
            <a:off x="3046476" y="4544671"/>
            <a:ext cx="0" cy="30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DDFABE3-75C0-4F77-BEE0-785AB2F2710D}"/>
              </a:ext>
            </a:extLst>
          </p:cNvPr>
          <p:cNvSpPr/>
          <p:nvPr/>
        </p:nvSpPr>
        <p:spPr>
          <a:xfrm>
            <a:off x="2336292" y="3051416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 VCC LDO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56BF8B-5C78-415E-B131-45AA476CB064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3046476" y="3670461"/>
            <a:ext cx="0" cy="255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2336292" y="121548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Magnet Removed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8DBCA1-AFAA-4878-82AA-63217031299F}"/>
              </a:ext>
            </a:extLst>
          </p:cNvPr>
          <p:cNvCxnSpPr>
            <a:cxnSpLocks/>
            <a:stCxn id="40" idx="0"/>
            <a:endCxn id="46" idx="2"/>
          </p:cNvCxnSpPr>
          <p:nvPr/>
        </p:nvCxnSpPr>
        <p:spPr>
          <a:xfrm flipV="1">
            <a:off x="3046476" y="1834527"/>
            <a:ext cx="0" cy="1216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11935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Power Manager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E9253-74C4-4F43-A623-46674608AF95}"/>
              </a:ext>
            </a:extLst>
          </p:cNvPr>
          <p:cNvSpPr/>
          <p:nvPr/>
        </p:nvSpPr>
        <p:spPr>
          <a:xfrm>
            <a:off x="285750" y="1042416"/>
            <a:ext cx="3646170" cy="54864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D81-766B-4DB8-A4B6-AF1B76A93647}"/>
              </a:ext>
            </a:extLst>
          </p:cNvPr>
          <p:cNvSpPr txBox="1"/>
          <p:nvPr/>
        </p:nvSpPr>
        <p:spPr>
          <a:xfrm>
            <a:off x="1463040" y="652881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&lt;1 second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98E99C0-31DE-4E07-8984-199E7455EB6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 flipV="1">
            <a:off x="3756660" y="1499833"/>
            <a:ext cx="573023" cy="186110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209050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Driver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5065775" y="1806157"/>
            <a:ext cx="0" cy="284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298750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>
            <a:off x="5065775" y="2703156"/>
            <a:ext cx="0" cy="284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388450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HF CLOCK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385EDB-24A0-4CA6-BAF1-1DA0FB1B7F41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5065775" y="3592567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413503" y="3328023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8E87E2-AAB6-4CE4-A862-4DC04FBDB5E8}"/>
              </a:ext>
            </a:extLst>
          </p:cNvPr>
          <p:cNvSpPr/>
          <p:nvPr/>
        </p:nvSpPr>
        <p:spPr>
          <a:xfrm>
            <a:off x="4329683" y="47992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LF CLOCK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F8332C-3000-42E8-AD29-4B5B69BFC816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>
          <a:xfrm>
            <a:off x="5065775" y="4497154"/>
            <a:ext cx="0" cy="3020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49B7996-F091-4C21-AF0B-C07D296A7B50}"/>
              </a:ext>
            </a:extLst>
          </p:cNvPr>
          <p:cNvSpPr/>
          <p:nvPr/>
        </p:nvSpPr>
        <p:spPr>
          <a:xfrm>
            <a:off x="4334255" y="571625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TWIM Driver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A693B90-0043-406E-8464-83880CA8E142}"/>
              </a:ext>
            </a:extLst>
          </p:cNvPr>
          <p:cNvCxnSpPr>
            <a:cxnSpLocks/>
            <a:stCxn id="72" idx="2"/>
            <a:endCxn id="76" idx="0"/>
          </p:cNvCxnSpPr>
          <p:nvPr/>
        </p:nvCxnSpPr>
        <p:spPr>
          <a:xfrm>
            <a:off x="5065775" y="5411857"/>
            <a:ext cx="4572" cy="30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73C81-6D6A-4F77-866A-5B9A221625D8}"/>
              </a:ext>
            </a:extLst>
          </p:cNvPr>
          <p:cNvSpPr/>
          <p:nvPr/>
        </p:nvSpPr>
        <p:spPr>
          <a:xfrm>
            <a:off x="6204202" y="571625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TMP117 &amp; RTC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7778F5E-3ADD-4CA1-8C19-E071C30B6799}"/>
              </a:ext>
            </a:extLst>
          </p:cNvPr>
          <p:cNvCxnSpPr>
            <a:cxnSpLocks/>
            <a:stCxn id="76" idx="3"/>
            <a:endCxn id="79" idx="1"/>
          </p:cNvCxnSpPr>
          <p:nvPr/>
        </p:nvCxnSpPr>
        <p:spPr>
          <a:xfrm>
            <a:off x="5806439" y="6022576"/>
            <a:ext cx="3977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11A57-F1B0-46C1-859B-A8CF5A650C3F}"/>
              </a:ext>
            </a:extLst>
          </p:cNvPr>
          <p:cNvCxnSpPr>
            <a:cxnSpLocks/>
            <a:endCxn id="83" idx="2"/>
          </p:cNvCxnSpPr>
          <p:nvPr/>
        </p:nvCxnSpPr>
        <p:spPr>
          <a:xfrm flipH="1" flipV="1">
            <a:off x="6935722" y="5411857"/>
            <a:ext cx="4572" cy="304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8EAEB01-EA96-4D2F-A42E-E238C383DBA5}"/>
              </a:ext>
            </a:extLst>
          </p:cNvPr>
          <p:cNvSpPr/>
          <p:nvPr/>
        </p:nvSpPr>
        <p:spPr>
          <a:xfrm>
            <a:off x="6199630" y="47992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SPIM Driver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4A1D1B-51C7-4D01-9830-8E6789FAF829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6935722" y="4497154"/>
            <a:ext cx="4572" cy="302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204202" y="388450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MAX30003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5B250D-C7B8-43F0-8BEE-BB13B0927043}"/>
              </a:ext>
            </a:extLst>
          </p:cNvPr>
          <p:cNvCxnSpPr>
            <a:cxnSpLocks/>
          </p:cNvCxnSpPr>
          <p:nvPr/>
        </p:nvCxnSpPr>
        <p:spPr>
          <a:xfrm flipV="1">
            <a:off x="6940294" y="3589821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F92196BC-5063-44EA-A893-2447BC431770}"/>
              </a:ext>
            </a:extLst>
          </p:cNvPr>
          <p:cNvSpPr/>
          <p:nvPr/>
        </p:nvSpPr>
        <p:spPr>
          <a:xfrm>
            <a:off x="6204202" y="298117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CY15B108QI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910C01-CE1D-4384-B334-795C5742CFC3}"/>
              </a:ext>
            </a:extLst>
          </p:cNvPr>
          <p:cNvCxnSpPr>
            <a:cxnSpLocks/>
            <a:stCxn id="89" idx="0"/>
            <a:endCxn id="96" idx="2"/>
          </p:cNvCxnSpPr>
          <p:nvPr/>
        </p:nvCxnSpPr>
        <p:spPr>
          <a:xfrm flipH="1" flipV="1">
            <a:off x="6935722" y="2705290"/>
            <a:ext cx="4572" cy="27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Decision 95">
            <a:extLst>
              <a:ext uri="{FF2B5EF4-FFF2-40B4-BE49-F238E27FC236}">
                <a16:creationId xmlns:a16="http://schemas.microsoft.com/office/drawing/2014/main" id="{94E35679-8371-4B68-B10A-D2B44AAFBA8B}"/>
              </a:ext>
            </a:extLst>
          </p:cNvPr>
          <p:cNvSpPr/>
          <p:nvPr/>
        </p:nvSpPr>
        <p:spPr>
          <a:xfrm>
            <a:off x="5964743" y="1754601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IF SERIAL DEBUGGER ATTACHED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21650F6B-E471-4F93-AF46-AC00430FDA30}"/>
              </a:ext>
            </a:extLst>
          </p:cNvPr>
          <p:cNvCxnSpPr>
            <a:cxnSpLocks/>
            <a:stCxn id="96" idx="3"/>
            <a:endCxn id="106" idx="2"/>
          </p:cNvCxnSpPr>
          <p:nvPr/>
        </p:nvCxnSpPr>
        <p:spPr>
          <a:xfrm flipV="1">
            <a:off x="7906701" y="1667869"/>
            <a:ext cx="360236" cy="5620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BCA3738-014F-4360-940C-4445282051DE}"/>
              </a:ext>
            </a:extLst>
          </p:cNvPr>
          <p:cNvCxnSpPr>
            <a:cxnSpLocks/>
            <a:stCxn id="96" idx="0"/>
            <a:endCxn id="105" idx="2"/>
          </p:cNvCxnSpPr>
          <p:nvPr/>
        </p:nvCxnSpPr>
        <p:spPr>
          <a:xfrm rot="16200000" flipV="1">
            <a:off x="6462187" y="1281065"/>
            <a:ext cx="712185" cy="23488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84995BC-9AEF-4274-A564-3F5C833A6EDD}"/>
              </a:ext>
            </a:extLst>
          </p:cNvPr>
          <p:cNvSpPr/>
          <p:nvPr/>
        </p:nvSpPr>
        <p:spPr>
          <a:xfrm>
            <a:off x="5964743" y="42976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Serial Handler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466624-5727-4405-B72D-0385B432AB32}"/>
              </a:ext>
            </a:extLst>
          </p:cNvPr>
          <p:cNvSpPr/>
          <p:nvPr/>
        </p:nvSpPr>
        <p:spPr>
          <a:xfrm>
            <a:off x="7530845" y="105522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Bluetooth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Handler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2BCA308-2508-4134-8802-451A5B97B4C8}"/>
              </a:ext>
            </a:extLst>
          </p:cNvPr>
          <p:cNvSpPr txBox="1"/>
          <p:nvPr/>
        </p:nvSpPr>
        <p:spPr>
          <a:xfrm>
            <a:off x="6426517" y="1472536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5000114-C00E-4431-B640-02CFA4FD2DC6}"/>
              </a:ext>
            </a:extLst>
          </p:cNvPr>
          <p:cNvSpPr txBox="1"/>
          <p:nvPr/>
        </p:nvSpPr>
        <p:spPr>
          <a:xfrm>
            <a:off x="7812500" y="1948332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281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15434" cy="1014761"/>
          </a:xfrm>
        </p:spPr>
        <p:txBody>
          <a:bodyPr/>
          <a:lstStyle/>
          <a:p>
            <a:r>
              <a:rPr lang="en-US" dirty="0"/>
              <a:t>Bluetooth 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466344" y="1215482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BLE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4B198-02C4-461F-A61C-17B0A0AC7616}"/>
              </a:ext>
            </a:extLst>
          </p:cNvPr>
          <p:cNvSpPr/>
          <p:nvPr/>
        </p:nvSpPr>
        <p:spPr>
          <a:xfrm>
            <a:off x="466344" y="213226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GAP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466344" y="305141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 GATT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7F8F3-B763-4DED-972D-08C448A2B635}"/>
              </a:ext>
            </a:extLst>
          </p:cNvPr>
          <p:cNvSpPr/>
          <p:nvPr/>
        </p:nvSpPr>
        <p:spPr>
          <a:xfrm>
            <a:off x="466344" y="3956003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BLE Advertising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202436" y="1828130"/>
            <a:ext cx="0" cy="304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63D6D-32C4-4E56-809C-5A5A989D1C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02436" y="2744908"/>
            <a:ext cx="0" cy="30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37577-6F26-4B6D-BCF5-AD2ED2B961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02436" y="3664064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0D37040-4FF9-4953-AD4F-C78CD9F4539A}"/>
              </a:ext>
            </a:extLst>
          </p:cNvPr>
          <p:cNvSpPr/>
          <p:nvPr/>
        </p:nvSpPr>
        <p:spPr>
          <a:xfrm>
            <a:off x="466344" y="486059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Set BLE Advertising Power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6C690-11B1-4B67-B824-9465EB40ED1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1202436" y="4568651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ED73D72-D949-4059-BAD9-2B9993FFB581}"/>
              </a:ext>
            </a:extLst>
          </p:cNvPr>
          <p:cNvSpPr/>
          <p:nvPr/>
        </p:nvSpPr>
        <p:spPr>
          <a:xfrm>
            <a:off x="466344" y="576517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Connection Parameters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DED62-D8F2-4609-A094-8D9CC70C28C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202436" y="5473238"/>
            <a:ext cx="0" cy="291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C1439-1DBC-4EDF-9F25-5E110635969A}"/>
              </a:ext>
            </a:extLst>
          </p:cNvPr>
          <p:cNvSpPr/>
          <p:nvPr/>
        </p:nvSpPr>
        <p:spPr>
          <a:xfrm>
            <a:off x="2310384" y="576792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 Peer Manager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A57EEE-A56F-4CF1-B2FB-6EBA3EECBEF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1938528" y="6071501"/>
            <a:ext cx="371856" cy="2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C6478F-7451-49B4-8B7C-A6C2FB9E1926}"/>
              </a:ext>
            </a:extLst>
          </p:cNvPr>
          <p:cNvSpPr/>
          <p:nvPr/>
        </p:nvSpPr>
        <p:spPr>
          <a:xfrm>
            <a:off x="2336292" y="485419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Enable DC/DC Converter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E14CD4-1E69-4AAA-B854-F66EBF6E84DC}"/>
              </a:ext>
            </a:extLst>
          </p:cNvPr>
          <p:cNvCxnSpPr>
            <a:cxnSpLocks/>
          </p:cNvCxnSpPr>
          <p:nvPr/>
        </p:nvCxnSpPr>
        <p:spPr>
          <a:xfrm flipV="1">
            <a:off x="3046476" y="5473239"/>
            <a:ext cx="0" cy="294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36292" y="392562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Advertising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7B331B-D7C1-45B6-92B4-80812ADD251D}"/>
              </a:ext>
            </a:extLst>
          </p:cNvPr>
          <p:cNvCxnSpPr>
            <a:cxnSpLocks/>
          </p:cNvCxnSpPr>
          <p:nvPr/>
        </p:nvCxnSpPr>
        <p:spPr>
          <a:xfrm flipV="1">
            <a:off x="3046476" y="4544671"/>
            <a:ext cx="0" cy="30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56BF8B-5C78-415E-B131-45AA476CB064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3046476" y="3629919"/>
            <a:ext cx="0" cy="295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2336292" y="1215482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Shutdown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8DBCA1-AFAA-4878-82AA-63217031299F}"/>
              </a:ext>
            </a:extLst>
          </p:cNvPr>
          <p:cNvCxnSpPr>
            <a:cxnSpLocks/>
            <a:stCxn id="53" idx="0"/>
            <a:endCxn id="46" idx="2"/>
          </p:cNvCxnSpPr>
          <p:nvPr/>
        </p:nvCxnSpPr>
        <p:spPr>
          <a:xfrm flipV="1">
            <a:off x="3046476" y="1834527"/>
            <a:ext cx="0" cy="844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96490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BLE Connection Established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98E99C0-31DE-4E07-8984-199E7455EB6A}"/>
              </a:ext>
            </a:extLst>
          </p:cNvPr>
          <p:cNvCxnSpPr>
            <a:cxnSpLocks/>
            <a:stCxn id="53" idx="3"/>
            <a:endCxn id="51" idx="1"/>
          </p:cNvCxnSpPr>
          <p:nvPr/>
        </p:nvCxnSpPr>
        <p:spPr>
          <a:xfrm flipV="1">
            <a:off x="4017455" y="1271233"/>
            <a:ext cx="312228" cy="188334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171560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5065775" y="1577557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246629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Discovers Services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>
            <a:off x="5065775" y="2328252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3216994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Subscribe to characteristic notifications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385EDB-24A0-4CA6-BAF1-1DA0FB1B7F4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065775" y="3078947"/>
            <a:ext cx="0" cy="13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410644" y="1921948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8E87E2-AAB6-4CE4-A862-4DC04FBDB5E8}"/>
              </a:ext>
            </a:extLst>
          </p:cNvPr>
          <p:cNvSpPr/>
          <p:nvPr/>
        </p:nvSpPr>
        <p:spPr>
          <a:xfrm>
            <a:off x="4329683" y="4963801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changes “Settings” Characteristic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F8332C-3000-42E8-AD29-4B5B69BFC816}"/>
              </a:ext>
            </a:extLst>
          </p:cNvPr>
          <p:cNvCxnSpPr>
            <a:cxnSpLocks/>
            <a:stCxn id="69" idx="2"/>
            <a:endCxn id="48" idx="0"/>
          </p:cNvCxnSpPr>
          <p:nvPr/>
        </p:nvCxnSpPr>
        <p:spPr>
          <a:xfrm>
            <a:off x="5065775" y="3829642"/>
            <a:ext cx="2666" cy="193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73C81-6D6A-4F77-866A-5B9A221625D8}"/>
              </a:ext>
            </a:extLst>
          </p:cNvPr>
          <p:cNvSpPr/>
          <p:nvPr/>
        </p:nvSpPr>
        <p:spPr>
          <a:xfrm>
            <a:off x="4303581" y="5822220"/>
            <a:ext cx="2371149" cy="8652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changes “Response” Characteristic to send request status and sends notification to GATT Client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11A57-F1B0-46C1-859B-A8CF5A650C3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>
            <a:off x="5801867" y="5270125"/>
            <a:ext cx="872863" cy="3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274494" y="2895442"/>
            <a:ext cx="2371151" cy="950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changes “Response” Characteristic to report error performing requested operation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5B250D-C7B8-43F0-8BEE-BB13B0927043}"/>
              </a:ext>
            </a:extLst>
          </p:cNvPr>
          <p:cNvCxnSpPr>
            <a:cxnSpLocks/>
            <a:stCxn id="65" idx="0"/>
            <a:endCxn id="86" idx="2"/>
          </p:cNvCxnSpPr>
          <p:nvPr/>
        </p:nvCxnSpPr>
        <p:spPr>
          <a:xfrm flipV="1">
            <a:off x="7458162" y="3846131"/>
            <a:ext cx="1908" cy="952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2075497" y="2679230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connection before timeout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3707894" y="278078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77E408-66D6-4A64-B7DB-1F6486F7CA5A}"/>
              </a:ext>
            </a:extLst>
          </p:cNvPr>
          <p:cNvSpPr txBox="1"/>
          <p:nvPr/>
        </p:nvSpPr>
        <p:spPr>
          <a:xfrm>
            <a:off x="2578612" y="2366360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6C0468E4-A602-4047-94D7-5C6EB8F790D0}"/>
              </a:ext>
            </a:extLst>
          </p:cNvPr>
          <p:cNvSpPr/>
          <p:nvPr/>
        </p:nvSpPr>
        <p:spPr>
          <a:xfrm>
            <a:off x="6674730" y="4798519"/>
            <a:ext cx="1566863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Change setting or perform action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AAFB186-7078-46DE-85BD-33ECC83BD7DD}"/>
              </a:ext>
            </a:extLst>
          </p:cNvPr>
          <p:cNvCxnSpPr>
            <a:cxnSpLocks/>
            <a:stCxn id="65" idx="2"/>
            <a:endCxn id="79" idx="3"/>
          </p:cNvCxnSpPr>
          <p:nvPr/>
        </p:nvCxnSpPr>
        <p:spPr>
          <a:xfrm rot="5400000">
            <a:off x="6813620" y="5610318"/>
            <a:ext cx="505653" cy="7834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2031DAC-99E8-435B-9390-69056BCEF24A}"/>
              </a:ext>
            </a:extLst>
          </p:cNvPr>
          <p:cNvSpPr txBox="1"/>
          <p:nvPr/>
        </p:nvSpPr>
        <p:spPr>
          <a:xfrm>
            <a:off x="7504219" y="4220529"/>
            <a:ext cx="981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FAILURE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3DF3F6-8287-4A57-BB97-61035D996B89}"/>
              </a:ext>
            </a:extLst>
          </p:cNvPr>
          <p:cNvSpPr txBox="1"/>
          <p:nvPr/>
        </p:nvSpPr>
        <p:spPr>
          <a:xfrm>
            <a:off x="6697104" y="6254861"/>
            <a:ext cx="99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750A5B-ABCA-46D6-A5B0-67D7E948AF70}"/>
              </a:ext>
            </a:extLst>
          </p:cNvPr>
          <p:cNvSpPr/>
          <p:nvPr/>
        </p:nvSpPr>
        <p:spPr>
          <a:xfrm>
            <a:off x="4069082" y="4022775"/>
            <a:ext cx="1998718" cy="7636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“Response” Characteristic to “Initialization” Command &amp; Sends Notification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80C8A6-F803-45D8-8892-4AC128BC8147}"/>
              </a:ext>
            </a:extLst>
          </p:cNvPr>
          <p:cNvCxnSpPr>
            <a:cxnSpLocks/>
            <a:stCxn id="48" idx="2"/>
            <a:endCxn id="72" idx="0"/>
          </p:cNvCxnSpPr>
          <p:nvPr/>
        </p:nvCxnSpPr>
        <p:spPr>
          <a:xfrm flipH="1">
            <a:off x="5065775" y="4786445"/>
            <a:ext cx="2666" cy="1773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6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849874" cy="101476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Recording Initialization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576451" y="991580"/>
            <a:ext cx="1600958" cy="950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Read Firmware and Hardware 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8C0E-2B0B-419F-92BC-4275A5C66AF9}"/>
              </a:ext>
            </a:extLst>
          </p:cNvPr>
          <p:cNvSpPr/>
          <p:nvPr/>
        </p:nvSpPr>
        <p:spPr>
          <a:xfrm>
            <a:off x="2367020" y="2810407"/>
            <a:ext cx="1726350" cy="7184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change sampling rate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>
            <a:off x="1376930" y="1942269"/>
            <a:ext cx="0" cy="215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362200" y="1162808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Shutdown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355591" y="1163814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A02C12-ABA9-48DD-A05E-1AB943BAFA3C}"/>
              </a:ext>
            </a:extLst>
          </p:cNvPr>
          <p:cNvSpPr/>
          <p:nvPr/>
        </p:nvSpPr>
        <p:spPr>
          <a:xfrm>
            <a:off x="4329683" y="209514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MAX30003 Data Recording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4329683" y="3990186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 Blink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63" idx="0"/>
            <a:endCxn id="66" idx="2"/>
          </p:cNvCxnSpPr>
          <p:nvPr/>
        </p:nvCxnSpPr>
        <p:spPr>
          <a:xfrm flipV="1">
            <a:off x="5065775" y="3681527"/>
            <a:ext cx="0" cy="308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4329683" y="3068879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RTC for TMP117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9" idx="0"/>
            <a:endCxn id="63" idx="2"/>
          </p:cNvCxnSpPr>
          <p:nvPr/>
        </p:nvCxnSpPr>
        <p:spPr>
          <a:xfrm flipV="1">
            <a:off x="5065775" y="4602834"/>
            <a:ext cx="0" cy="389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4329683" y="4992637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Disconnects BLE</a:t>
            </a:r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070A3FA-1757-4960-B706-C8696600DE8D}"/>
              </a:ext>
            </a:extLst>
          </p:cNvPr>
          <p:cNvSpPr/>
          <p:nvPr/>
        </p:nvSpPr>
        <p:spPr>
          <a:xfrm>
            <a:off x="4366259" y="4321412"/>
            <a:ext cx="228600" cy="210312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426325" y="1163814"/>
            <a:ext cx="190805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405951" y="2158165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if HW &amp; FW Versions are Up to Date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2308477" y="2359897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0B5711F-EF14-42AA-ABFB-E968E52B79A4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 flipV="1">
            <a:off x="2347909" y="1781853"/>
            <a:ext cx="724475" cy="85165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5FF1182-E397-4570-A1CE-0E4FDCCCBA0D}"/>
              </a:ext>
            </a:extLst>
          </p:cNvPr>
          <p:cNvSpPr txBox="1"/>
          <p:nvPr/>
        </p:nvSpPr>
        <p:spPr>
          <a:xfrm>
            <a:off x="1389890" y="3074580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74" name="Flowchart: Decision 73">
            <a:extLst>
              <a:ext uri="{FF2B5EF4-FFF2-40B4-BE49-F238E27FC236}">
                <a16:creationId xmlns:a16="http://schemas.microsoft.com/office/drawing/2014/main" id="{4BD02310-DF11-4143-ACE1-A7BD23D62EA6}"/>
              </a:ext>
            </a:extLst>
          </p:cNvPr>
          <p:cNvSpPr/>
          <p:nvPr/>
        </p:nvSpPr>
        <p:spPr>
          <a:xfrm>
            <a:off x="402988" y="3317305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Temperature and ECG Sampling Rate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705F89B-AF6F-456C-9694-38E4A18AA569}"/>
              </a:ext>
            </a:extLst>
          </p:cNvPr>
          <p:cNvCxnSpPr>
            <a:cxnSpLocks/>
            <a:stCxn id="74" idx="3"/>
            <a:endCxn id="8" idx="2"/>
          </p:cNvCxnSpPr>
          <p:nvPr/>
        </p:nvCxnSpPr>
        <p:spPr>
          <a:xfrm flipV="1">
            <a:off x="2344946" y="3528826"/>
            <a:ext cx="885249" cy="2638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952FB9D-74E9-4808-AD3C-6A5C2BAB42FD}"/>
              </a:ext>
            </a:extLst>
          </p:cNvPr>
          <p:cNvSpPr txBox="1"/>
          <p:nvPr/>
        </p:nvSpPr>
        <p:spPr>
          <a:xfrm>
            <a:off x="2318583" y="3548939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B245B4-1553-4916-8525-B815ADC3D28C}"/>
              </a:ext>
            </a:extLst>
          </p:cNvPr>
          <p:cNvCxnSpPr>
            <a:cxnSpLocks/>
            <a:stCxn id="53" idx="2"/>
            <a:endCxn id="74" idx="0"/>
          </p:cNvCxnSpPr>
          <p:nvPr/>
        </p:nvCxnSpPr>
        <p:spPr>
          <a:xfrm flipH="1">
            <a:off x="1373967" y="3108854"/>
            <a:ext cx="2963" cy="208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Decision 81">
            <a:extLst>
              <a:ext uri="{FF2B5EF4-FFF2-40B4-BE49-F238E27FC236}">
                <a16:creationId xmlns:a16="http://schemas.microsoft.com/office/drawing/2014/main" id="{AF3BF654-7078-46BA-9A76-306F3958FFD6}"/>
              </a:ext>
            </a:extLst>
          </p:cNvPr>
          <p:cNvSpPr/>
          <p:nvPr/>
        </p:nvSpPr>
        <p:spPr>
          <a:xfrm>
            <a:off x="402988" y="4502713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Recording Session Duration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0AC6557-FE24-49BF-A30B-2A9C7B1378C0}"/>
              </a:ext>
            </a:extLst>
          </p:cNvPr>
          <p:cNvSpPr txBox="1"/>
          <p:nvPr/>
        </p:nvSpPr>
        <p:spPr>
          <a:xfrm>
            <a:off x="1409611" y="4235457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077CD0-AF14-4B66-949C-DF13D8C2417F}"/>
              </a:ext>
            </a:extLst>
          </p:cNvPr>
          <p:cNvCxnSpPr>
            <a:cxnSpLocks/>
            <a:stCxn id="74" idx="2"/>
            <a:endCxn id="82" idx="0"/>
          </p:cNvCxnSpPr>
          <p:nvPr/>
        </p:nvCxnSpPr>
        <p:spPr>
          <a:xfrm>
            <a:off x="1373967" y="4267994"/>
            <a:ext cx="0" cy="23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368992" y="3919063"/>
            <a:ext cx="1697634" cy="825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Change Recording Session Duration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0A6181E2-0737-485F-914B-3DDCA1977EDE}"/>
              </a:ext>
            </a:extLst>
          </p:cNvPr>
          <p:cNvCxnSpPr>
            <a:cxnSpLocks/>
            <a:stCxn id="82" idx="3"/>
            <a:endCxn id="89" idx="2"/>
          </p:cNvCxnSpPr>
          <p:nvPr/>
        </p:nvCxnSpPr>
        <p:spPr>
          <a:xfrm flipV="1">
            <a:off x="2344946" y="4744887"/>
            <a:ext cx="872863" cy="23317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1FA7F55-C38E-42DF-B44A-13AF488F8013}"/>
              </a:ext>
            </a:extLst>
          </p:cNvPr>
          <p:cNvSpPr txBox="1"/>
          <p:nvPr/>
        </p:nvSpPr>
        <p:spPr>
          <a:xfrm>
            <a:off x="2344946" y="495609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37874" y="5757168"/>
            <a:ext cx="1475147" cy="865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Sends Command to Start Recording Session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A13E165-7E43-4974-B674-671EA4E63F75}"/>
              </a:ext>
            </a:extLst>
          </p:cNvPr>
          <p:cNvCxnSpPr>
            <a:cxnSpLocks/>
            <a:stCxn id="82" idx="2"/>
            <a:endCxn id="97" idx="0"/>
          </p:cNvCxnSpPr>
          <p:nvPr/>
        </p:nvCxnSpPr>
        <p:spPr>
          <a:xfrm>
            <a:off x="1373967" y="5453402"/>
            <a:ext cx="1481" cy="30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2433730" y="5776048"/>
            <a:ext cx="2011961" cy="825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Sends Confirmation Through “Response” Characteristic and Sends Notification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D8863DD-CC05-4AEA-B77C-0C818140AF71}"/>
              </a:ext>
            </a:extLst>
          </p:cNvPr>
          <p:cNvCxnSpPr>
            <a:cxnSpLocks/>
            <a:stCxn id="97" idx="3"/>
            <a:endCxn id="101" idx="1"/>
          </p:cNvCxnSpPr>
          <p:nvPr/>
        </p:nvCxnSpPr>
        <p:spPr>
          <a:xfrm flipV="1">
            <a:off x="2113021" y="6188960"/>
            <a:ext cx="320709" cy="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78E00331-9E14-4F35-A13D-422A762A74FD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flipV="1">
            <a:off x="4445691" y="5605285"/>
            <a:ext cx="620084" cy="5836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026586-217A-4708-ABC3-D3803DBBB756}"/>
              </a:ext>
            </a:extLst>
          </p:cNvPr>
          <p:cNvCxnSpPr>
            <a:cxnSpLocks/>
            <a:stCxn id="66" idx="0"/>
            <a:endCxn id="51" idx="2"/>
          </p:cNvCxnSpPr>
          <p:nvPr/>
        </p:nvCxnSpPr>
        <p:spPr>
          <a:xfrm flipV="1">
            <a:off x="5065775" y="2707794"/>
            <a:ext cx="0" cy="361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F602FB-9AD2-4F59-946A-5CE695E1E92A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>
          <a:xfrm flipV="1">
            <a:off x="5065775" y="1782859"/>
            <a:ext cx="0" cy="312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1DAACCA-EFC7-41CB-AAEF-68BAEAF76C3F}"/>
              </a:ext>
            </a:extLst>
          </p:cNvPr>
          <p:cNvCxnSpPr>
            <a:cxnSpLocks/>
            <a:stCxn id="46" idx="3"/>
            <a:endCxn id="86" idx="1"/>
          </p:cNvCxnSpPr>
          <p:nvPr/>
        </p:nvCxnSpPr>
        <p:spPr>
          <a:xfrm>
            <a:off x="5775959" y="1473337"/>
            <a:ext cx="6503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C30D85F-6C7D-420E-9F0A-C44CE3538086}"/>
              </a:ext>
            </a:extLst>
          </p:cNvPr>
          <p:cNvSpPr/>
          <p:nvPr/>
        </p:nvSpPr>
        <p:spPr>
          <a:xfrm>
            <a:off x="6640067" y="2093268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Wait for Interrupt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56DD8F6-C03B-439B-AAF3-DA993700ECFD}"/>
              </a:ext>
            </a:extLst>
          </p:cNvPr>
          <p:cNvCxnSpPr>
            <a:cxnSpLocks/>
            <a:stCxn id="86" idx="2"/>
            <a:endCxn id="137" idx="0"/>
          </p:cNvCxnSpPr>
          <p:nvPr/>
        </p:nvCxnSpPr>
        <p:spPr>
          <a:xfrm flipH="1">
            <a:off x="7376159" y="1782859"/>
            <a:ext cx="4191" cy="310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6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849874" cy="1014761"/>
          </a:xfrm>
        </p:spPr>
        <p:txBody>
          <a:bodyPr>
            <a:normAutofit/>
          </a:bodyPr>
          <a:lstStyle/>
          <a:p>
            <a:r>
              <a:rPr lang="en-US" dirty="0"/>
              <a:t>Data Interrupt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774382" y="1033408"/>
            <a:ext cx="1212726" cy="481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Interrupt Occurred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 flipH="1">
            <a:off x="1376930" y="1515165"/>
            <a:ext cx="3815" cy="213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D28D71-7397-4FC6-A6D3-9F5C2EE17B3B}"/>
              </a:ext>
            </a:extLst>
          </p:cNvPr>
          <p:cNvSpPr/>
          <p:nvPr/>
        </p:nvSpPr>
        <p:spPr>
          <a:xfrm>
            <a:off x="2646258" y="1084377"/>
            <a:ext cx="1420368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TWIM Driver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285487" y="1084377"/>
            <a:ext cx="1472184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Temperature Value from TMP117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5706018" y="5871140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Write Data to Registers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28FC49-9DC2-477C-AFD2-861A8D2D40BF}"/>
              </a:ext>
            </a:extLst>
          </p:cNvPr>
          <p:cNvCxnSpPr>
            <a:cxnSpLocks/>
            <a:stCxn id="63" idx="0"/>
            <a:endCxn id="88" idx="2"/>
          </p:cNvCxnSpPr>
          <p:nvPr/>
        </p:nvCxnSpPr>
        <p:spPr>
          <a:xfrm flipV="1">
            <a:off x="6267327" y="5605536"/>
            <a:ext cx="0" cy="265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3300304" y="5871140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6" idx="3"/>
            <a:endCxn id="63" idx="1"/>
          </p:cNvCxnSpPr>
          <p:nvPr/>
        </p:nvCxnSpPr>
        <p:spPr>
          <a:xfrm>
            <a:off x="4422922" y="6177464"/>
            <a:ext cx="12830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661058" y="5871140"/>
            <a:ext cx="147218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FIFO Memory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032140" y="1086209"/>
            <a:ext cx="114590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405951" y="1728397"/>
            <a:ext cx="1941958" cy="950689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TMP117 RTC or MAX30003?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DE50A1-598A-493F-89A5-E9E6C780B734}"/>
              </a:ext>
            </a:extLst>
          </p:cNvPr>
          <p:cNvSpPr txBox="1"/>
          <p:nvPr/>
        </p:nvSpPr>
        <p:spPr>
          <a:xfrm>
            <a:off x="1812973" y="1697898"/>
            <a:ext cx="823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TMP117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0B5711F-EF14-42AA-ABFB-E968E52B79A4}"/>
              </a:ext>
            </a:extLst>
          </p:cNvPr>
          <p:cNvCxnSpPr>
            <a:cxnSpLocks/>
            <a:stCxn id="53" idx="3"/>
            <a:endCxn id="37" idx="1"/>
          </p:cNvCxnSpPr>
          <p:nvPr/>
        </p:nvCxnSpPr>
        <p:spPr>
          <a:xfrm flipV="1">
            <a:off x="2347909" y="1393900"/>
            <a:ext cx="298349" cy="8098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5FF1182-E397-4570-A1CE-0E4FDCCCBA0D}"/>
              </a:ext>
            </a:extLst>
          </p:cNvPr>
          <p:cNvSpPr txBox="1"/>
          <p:nvPr/>
        </p:nvSpPr>
        <p:spPr>
          <a:xfrm>
            <a:off x="471447" y="2717767"/>
            <a:ext cx="95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MAX30003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B245B4-1553-4916-8525-B815ADC3D28C}"/>
              </a:ext>
            </a:extLst>
          </p:cNvPr>
          <p:cNvCxnSpPr>
            <a:cxnSpLocks/>
            <a:stCxn id="53" idx="2"/>
            <a:endCxn id="97" idx="0"/>
          </p:cNvCxnSpPr>
          <p:nvPr/>
        </p:nvCxnSpPr>
        <p:spPr>
          <a:xfrm>
            <a:off x="1376930" y="2679086"/>
            <a:ext cx="6512" cy="376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133242" y="4117425"/>
            <a:ext cx="1122618" cy="5461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Reset FIFO Register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45868" y="3055875"/>
            <a:ext cx="1475147" cy="865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SPIM Driver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807790" y="4155340"/>
            <a:ext cx="1165646" cy="4784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Status Register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026586-217A-4708-ABC3-D3803DBBB756}"/>
              </a:ext>
            </a:extLst>
          </p:cNvPr>
          <p:cNvCxnSpPr>
            <a:cxnSpLocks/>
            <a:stCxn id="69" idx="3"/>
            <a:endCxn id="66" idx="1"/>
          </p:cNvCxnSpPr>
          <p:nvPr/>
        </p:nvCxnSpPr>
        <p:spPr>
          <a:xfrm>
            <a:off x="2133242" y="6177464"/>
            <a:ext cx="1167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F602FB-9AD2-4F59-946A-5CE695E1E92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4066626" y="1393900"/>
            <a:ext cx="2188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1DAACCA-EFC7-41CB-AAEF-68BAEAF76C3F}"/>
              </a:ext>
            </a:extLst>
          </p:cNvPr>
          <p:cNvCxnSpPr>
            <a:cxnSpLocks/>
            <a:stCxn id="46" idx="3"/>
            <a:endCxn id="86" idx="1"/>
          </p:cNvCxnSpPr>
          <p:nvPr/>
        </p:nvCxnSpPr>
        <p:spPr>
          <a:xfrm>
            <a:off x="5757671" y="1393900"/>
            <a:ext cx="274469" cy="1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C30D85F-6C7D-420E-9F0A-C44CE3538086}"/>
              </a:ext>
            </a:extLst>
          </p:cNvPr>
          <p:cNvSpPr/>
          <p:nvPr/>
        </p:nvSpPr>
        <p:spPr>
          <a:xfrm>
            <a:off x="7555992" y="1092606"/>
            <a:ext cx="1145900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Write Data to Registers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56DD8F6-C03B-439B-AAF3-DA993700ECFD}"/>
              </a:ext>
            </a:extLst>
          </p:cNvPr>
          <p:cNvCxnSpPr>
            <a:cxnSpLocks/>
            <a:stCxn id="86" idx="3"/>
            <a:endCxn id="137" idx="1"/>
          </p:cNvCxnSpPr>
          <p:nvPr/>
        </p:nvCxnSpPr>
        <p:spPr>
          <a:xfrm>
            <a:off x="7178040" y="1395732"/>
            <a:ext cx="377952" cy="31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59D3E3F-7E71-4346-98CF-66D4FB18368F}"/>
              </a:ext>
            </a:extLst>
          </p:cNvPr>
          <p:cNvSpPr/>
          <p:nvPr/>
        </p:nvSpPr>
        <p:spPr>
          <a:xfrm>
            <a:off x="543866" y="4844766"/>
            <a:ext cx="1699739" cy="770578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FIFO Overflow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58FC4-795D-4E4F-8437-E59387474C48}"/>
              </a:ext>
            </a:extLst>
          </p:cNvPr>
          <p:cNvSpPr txBox="1"/>
          <p:nvPr/>
        </p:nvSpPr>
        <p:spPr>
          <a:xfrm>
            <a:off x="2195530" y="492546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DCA566-5A78-43B7-9E7F-251256F263E9}"/>
              </a:ext>
            </a:extLst>
          </p:cNvPr>
          <p:cNvCxnSpPr>
            <a:cxnSpLocks/>
            <a:stCxn id="101" idx="2"/>
            <a:endCxn id="47" idx="0"/>
          </p:cNvCxnSpPr>
          <p:nvPr/>
        </p:nvCxnSpPr>
        <p:spPr>
          <a:xfrm>
            <a:off x="1390613" y="4633788"/>
            <a:ext cx="3123" cy="2109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2F442B-90C9-414D-AC80-BDBAA2E0AB66}"/>
              </a:ext>
            </a:extLst>
          </p:cNvPr>
          <p:cNvCxnSpPr>
            <a:cxnSpLocks/>
            <a:stCxn id="47" idx="3"/>
            <a:endCxn id="89" idx="2"/>
          </p:cNvCxnSpPr>
          <p:nvPr/>
        </p:nvCxnSpPr>
        <p:spPr>
          <a:xfrm flipV="1">
            <a:off x="2243605" y="4663529"/>
            <a:ext cx="450946" cy="56652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D812D8-3286-4CE6-87AB-D239F44BE59F}"/>
              </a:ext>
            </a:extLst>
          </p:cNvPr>
          <p:cNvSpPr txBox="1"/>
          <p:nvPr/>
        </p:nvSpPr>
        <p:spPr>
          <a:xfrm>
            <a:off x="1397150" y="5562383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9D66D-E9FD-4720-9AF7-76189CC9CF84}"/>
              </a:ext>
            </a:extLst>
          </p:cNvPr>
          <p:cNvCxnSpPr>
            <a:cxnSpLocks/>
            <a:stCxn id="47" idx="2"/>
            <a:endCxn id="69" idx="0"/>
          </p:cNvCxnSpPr>
          <p:nvPr/>
        </p:nvCxnSpPr>
        <p:spPr>
          <a:xfrm>
            <a:off x="1393736" y="5615344"/>
            <a:ext cx="3414" cy="2557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84315D-CAB7-473A-91E2-2F90C02F74C6}"/>
              </a:ext>
            </a:extLst>
          </p:cNvPr>
          <p:cNvCxnSpPr>
            <a:cxnSpLocks/>
            <a:stCxn id="97" idx="2"/>
            <a:endCxn id="101" idx="0"/>
          </p:cNvCxnSpPr>
          <p:nvPr/>
        </p:nvCxnSpPr>
        <p:spPr>
          <a:xfrm>
            <a:off x="1383442" y="3921156"/>
            <a:ext cx="7171" cy="234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55FD6E7-0D91-4090-AE05-C5BCD5A0B60A}"/>
              </a:ext>
            </a:extLst>
          </p:cNvPr>
          <p:cNvSpPr/>
          <p:nvPr/>
        </p:nvSpPr>
        <p:spPr>
          <a:xfrm>
            <a:off x="5706018" y="4992888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20D87DA-667C-4282-927B-898D5F24BCC7}"/>
              </a:ext>
            </a:extLst>
          </p:cNvPr>
          <p:cNvSpPr/>
          <p:nvPr/>
        </p:nvSpPr>
        <p:spPr>
          <a:xfrm>
            <a:off x="5532970" y="4163070"/>
            <a:ext cx="146871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F63149-DEB7-42B7-97C6-5BB46F52DCD2}"/>
              </a:ext>
            </a:extLst>
          </p:cNvPr>
          <p:cNvSpPr/>
          <p:nvPr/>
        </p:nvSpPr>
        <p:spPr>
          <a:xfrm>
            <a:off x="5313612" y="3276057"/>
            <a:ext cx="1908050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C1AEB8-EBBB-40BE-A10E-6EAE638534A3}"/>
              </a:ext>
            </a:extLst>
          </p:cNvPr>
          <p:cNvCxnSpPr>
            <a:cxnSpLocks/>
            <a:stCxn id="88" idx="0"/>
            <a:endCxn id="92" idx="2"/>
          </p:cNvCxnSpPr>
          <p:nvPr/>
        </p:nvCxnSpPr>
        <p:spPr>
          <a:xfrm flipV="1">
            <a:off x="6267327" y="4775718"/>
            <a:ext cx="0" cy="2171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B1A7091-0586-458B-A16E-4AD793D7DCAB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6267327" y="3895102"/>
            <a:ext cx="310" cy="2679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5CF7E03-59CC-47DC-95F0-E5935E4756B6}"/>
              </a:ext>
            </a:extLst>
          </p:cNvPr>
          <p:cNvSpPr/>
          <p:nvPr/>
        </p:nvSpPr>
        <p:spPr>
          <a:xfrm>
            <a:off x="7569637" y="2175352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1E412C5-2F7B-4654-8743-F7125CBBE440}"/>
              </a:ext>
            </a:extLst>
          </p:cNvPr>
          <p:cNvSpPr/>
          <p:nvPr/>
        </p:nvSpPr>
        <p:spPr>
          <a:xfrm>
            <a:off x="5532970" y="2175352"/>
            <a:ext cx="1468714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D50ECEA-599B-4690-85C2-F5A0AF52591E}"/>
              </a:ext>
            </a:extLst>
          </p:cNvPr>
          <p:cNvCxnSpPr>
            <a:cxnSpLocks/>
            <a:stCxn id="137" idx="2"/>
            <a:endCxn id="119" idx="0"/>
          </p:cNvCxnSpPr>
          <p:nvPr/>
        </p:nvCxnSpPr>
        <p:spPr>
          <a:xfrm>
            <a:off x="8128942" y="1705254"/>
            <a:ext cx="2004" cy="470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6676E30-751E-4C04-B0D9-DFC602DEDC3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>
            <a:off x="7001684" y="2481676"/>
            <a:ext cx="567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87A5487-7EE3-4011-8A22-7DFAA87164E2}"/>
              </a:ext>
            </a:extLst>
          </p:cNvPr>
          <p:cNvCxnSpPr>
            <a:cxnSpLocks/>
            <a:stCxn id="120" idx="2"/>
            <a:endCxn id="93" idx="0"/>
          </p:cNvCxnSpPr>
          <p:nvPr/>
        </p:nvCxnSpPr>
        <p:spPr>
          <a:xfrm>
            <a:off x="6267327" y="2788000"/>
            <a:ext cx="310" cy="48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0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941-CD35-430A-BCAD-920EDC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6371082" cy="1014761"/>
          </a:xfrm>
        </p:spPr>
        <p:txBody>
          <a:bodyPr>
            <a:normAutofit/>
          </a:bodyPr>
          <a:lstStyle/>
          <a:p>
            <a:r>
              <a:rPr lang="en-US" dirty="0"/>
              <a:t>Recording Session Timeout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14F09-D2E1-4390-A048-ADF022072134}"/>
              </a:ext>
            </a:extLst>
          </p:cNvPr>
          <p:cNvSpPr/>
          <p:nvPr/>
        </p:nvSpPr>
        <p:spPr>
          <a:xfrm>
            <a:off x="664654" y="1033408"/>
            <a:ext cx="1420368" cy="4948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Recording Session Timeout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D7F18-E5C8-4FD6-9D3F-5E455B9D2480}"/>
              </a:ext>
            </a:extLst>
          </p:cNvPr>
          <p:cNvCxnSpPr>
            <a:cxnSpLocks/>
            <a:stCxn id="6" idx="2"/>
            <a:endCxn id="97" idx="0"/>
          </p:cNvCxnSpPr>
          <p:nvPr/>
        </p:nvCxnSpPr>
        <p:spPr>
          <a:xfrm>
            <a:off x="1374838" y="1528263"/>
            <a:ext cx="0" cy="235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DC6C4-655D-4F65-9EEB-EA691EFA4E93}"/>
              </a:ext>
            </a:extLst>
          </p:cNvPr>
          <p:cNvSpPr/>
          <p:nvPr/>
        </p:nvSpPr>
        <p:spPr>
          <a:xfrm>
            <a:off x="4033611" y="3549182"/>
            <a:ext cx="1590964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Reads “ECG” Characteristic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5E7393-E375-406A-9331-20B43C036F06}"/>
              </a:ext>
            </a:extLst>
          </p:cNvPr>
          <p:cNvSpPr/>
          <p:nvPr/>
        </p:nvSpPr>
        <p:spPr>
          <a:xfrm>
            <a:off x="2479024" y="4353616"/>
            <a:ext cx="1311771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Read Data off CY15B108QI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019187-E151-4F07-AD42-E5041730C474}"/>
              </a:ext>
            </a:extLst>
          </p:cNvPr>
          <p:cNvSpPr/>
          <p:nvPr/>
        </p:nvSpPr>
        <p:spPr>
          <a:xfrm>
            <a:off x="813528" y="5191769"/>
            <a:ext cx="1122618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Wakeup CY15B108QI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5DD69-719E-4047-AAD3-B954621B75D2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flipH="1">
            <a:off x="1374837" y="5050583"/>
            <a:ext cx="1" cy="141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F92E9FA-AEB2-4D8D-9661-7094A44670D3}"/>
              </a:ext>
            </a:extLst>
          </p:cNvPr>
          <p:cNvSpPr/>
          <p:nvPr/>
        </p:nvSpPr>
        <p:spPr>
          <a:xfrm>
            <a:off x="754954" y="4437935"/>
            <a:ext cx="1239767" cy="61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Init/Start SPIM Driver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A80EB1-DE55-4602-BD35-64007BE78BA1}"/>
              </a:ext>
            </a:extLst>
          </p:cNvPr>
          <p:cNvSpPr/>
          <p:nvPr/>
        </p:nvSpPr>
        <p:spPr>
          <a:xfrm>
            <a:off x="6757434" y="3550854"/>
            <a:ext cx="1508876" cy="6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Client reads “Temperature” Characteristic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FAE129D6-567A-4B23-AE49-E0A4A562A5C8}"/>
              </a:ext>
            </a:extLst>
          </p:cNvPr>
          <p:cNvSpPr/>
          <p:nvPr/>
        </p:nvSpPr>
        <p:spPr>
          <a:xfrm>
            <a:off x="535186" y="2481676"/>
            <a:ext cx="1679303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BLE Connection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5545FD-99BA-4C23-A8CC-ACCD47700407}"/>
              </a:ext>
            </a:extLst>
          </p:cNvPr>
          <p:cNvSpPr/>
          <p:nvPr/>
        </p:nvSpPr>
        <p:spPr>
          <a:xfrm>
            <a:off x="2233897" y="1176836"/>
            <a:ext cx="1122618" cy="5461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Shutdown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F61197-0CC6-476B-B7AC-A99BFFBE2960}"/>
              </a:ext>
            </a:extLst>
          </p:cNvPr>
          <p:cNvSpPr/>
          <p:nvPr/>
        </p:nvSpPr>
        <p:spPr>
          <a:xfrm>
            <a:off x="664654" y="1763429"/>
            <a:ext cx="1420368" cy="4700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Start Advertising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43708F-96C6-4EDC-B376-F2968CFF5427}"/>
              </a:ext>
            </a:extLst>
          </p:cNvPr>
          <p:cNvSpPr/>
          <p:nvPr/>
        </p:nvSpPr>
        <p:spPr>
          <a:xfrm>
            <a:off x="3693458" y="2500142"/>
            <a:ext cx="2275547" cy="7611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Data to “ECG” Characteristic &amp; Sends Notification to GATT Client</a:t>
            </a:r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59D3E3F-7E71-4346-98CF-66D4FB18368F}"/>
              </a:ext>
            </a:extLst>
          </p:cNvPr>
          <p:cNvSpPr/>
          <p:nvPr/>
        </p:nvSpPr>
        <p:spPr>
          <a:xfrm>
            <a:off x="2281509" y="5112804"/>
            <a:ext cx="1699739" cy="770578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Check Data Available to Transfer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58FC4-795D-4E4F-8437-E59387474C48}"/>
              </a:ext>
            </a:extLst>
          </p:cNvPr>
          <p:cNvSpPr txBox="1"/>
          <p:nvPr/>
        </p:nvSpPr>
        <p:spPr>
          <a:xfrm>
            <a:off x="1433434" y="3204122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DCA566-5A78-43B7-9E7F-251256F263E9}"/>
              </a:ext>
            </a:extLst>
          </p:cNvPr>
          <p:cNvCxnSpPr>
            <a:cxnSpLocks/>
            <a:stCxn id="53" idx="2"/>
            <a:endCxn id="51" idx="0"/>
          </p:cNvCxnSpPr>
          <p:nvPr/>
        </p:nvCxnSpPr>
        <p:spPr>
          <a:xfrm flipH="1">
            <a:off x="1373741" y="3303782"/>
            <a:ext cx="1097" cy="2114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2F442B-90C9-414D-AC80-BDBAA2E0AB66}"/>
              </a:ext>
            </a:extLst>
          </p:cNvPr>
          <p:cNvCxnSpPr>
            <a:cxnSpLocks/>
            <a:stCxn id="53" idx="3"/>
            <a:endCxn id="89" idx="2"/>
          </p:cNvCxnSpPr>
          <p:nvPr/>
        </p:nvCxnSpPr>
        <p:spPr>
          <a:xfrm flipV="1">
            <a:off x="2214489" y="1722940"/>
            <a:ext cx="580717" cy="116978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D812D8-3286-4CE6-87AB-D239F44BE59F}"/>
              </a:ext>
            </a:extLst>
          </p:cNvPr>
          <p:cNvSpPr txBox="1"/>
          <p:nvPr/>
        </p:nvSpPr>
        <p:spPr>
          <a:xfrm>
            <a:off x="2272668" y="259978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84315D-CAB7-473A-91E2-2F90C02F74C6}"/>
              </a:ext>
            </a:extLst>
          </p:cNvPr>
          <p:cNvCxnSpPr>
            <a:cxnSpLocks/>
            <a:stCxn id="97" idx="2"/>
            <a:endCxn id="53" idx="0"/>
          </p:cNvCxnSpPr>
          <p:nvPr/>
        </p:nvCxnSpPr>
        <p:spPr>
          <a:xfrm>
            <a:off x="1374838" y="2233528"/>
            <a:ext cx="0" cy="24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220D87DA-667C-4282-927B-898D5F24BCC7}"/>
              </a:ext>
            </a:extLst>
          </p:cNvPr>
          <p:cNvSpPr/>
          <p:nvPr/>
        </p:nvSpPr>
        <p:spPr>
          <a:xfrm>
            <a:off x="4109264" y="6133373"/>
            <a:ext cx="1758031" cy="4721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Disable/</a:t>
            </a:r>
            <a:r>
              <a:rPr lang="en-US" sz="1200" dirty="0" err="1">
                <a:solidFill>
                  <a:schemeClr val="tx1"/>
                </a:solidFill>
              </a:rPr>
              <a:t>Uninit</a:t>
            </a:r>
            <a:r>
              <a:rPr lang="en-US" sz="1200" dirty="0">
                <a:solidFill>
                  <a:schemeClr val="tx1"/>
                </a:solidFill>
              </a:rPr>
              <a:t> Unused Peripheral Drivers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F63149-DEB7-42B7-97C6-5BB46F52DCD2}"/>
              </a:ext>
            </a:extLst>
          </p:cNvPr>
          <p:cNvSpPr/>
          <p:nvPr/>
        </p:nvSpPr>
        <p:spPr>
          <a:xfrm>
            <a:off x="6323599" y="6173619"/>
            <a:ext cx="1188274" cy="3855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 Low Power Mode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F2A4E6F-D7A1-4014-AE1E-A4B959F082EC}"/>
              </a:ext>
            </a:extLst>
          </p:cNvPr>
          <p:cNvCxnSpPr>
            <a:cxnSpLocks/>
            <a:stCxn id="66" idx="3"/>
            <a:endCxn id="47" idx="1"/>
          </p:cNvCxnSpPr>
          <p:nvPr/>
        </p:nvCxnSpPr>
        <p:spPr>
          <a:xfrm>
            <a:off x="1936146" y="5498093"/>
            <a:ext cx="3453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DB24C7C8-8DA6-4914-8BF3-4CAE518298AA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90048" y="2679336"/>
            <a:ext cx="2719142" cy="629418"/>
          </a:xfrm>
          <a:prstGeom prst="bentConnector3">
            <a:avLst>
              <a:gd name="adj1" fmla="val 721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3D27537-9F09-41C7-B603-1B0AEA419AA8}"/>
              </a:ext>
            </a:extLst>
          </p:cNvPr>
          <p:cNvCxnSpPr>
            <a:cxnSpLocks/>
            <a:stCxn id="47" idx="2"/>
            <a:endCxn id="110" idx="0"/>
          </p:cNvCxnSpPr>
          <p:nvPr/>
        </p:nvCxnSpPr>
        <p:spPr>
          <a:xfrm>
            <a:off x="3131379" y="5883382"/>
            <a:ext cx="3531" cy="255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8C16C07-CCAF-4473-82D6-ADBD5C005B13}"/>
              </a:ext>
            </a:extLst>
          </p:cNvPr>
          <p:cNvSpPr txBox="1"/>
          <p:nvPr/>
        </p:nvSpPr>
        <p:spPr>
          <a:xfrm>
            <a:off x="3193075" y="5847736"/>
            <a:ext cx="43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72E3CD6-037A-4F6D-9A19-74743DFDA6D8}"/>
              </a:ext>
            </a:extLst>
          </p:cNvPr>
          <p:cNvCxnSpPr>
            <a:cxnSpLocks/>
            <a:stCxn id="47" idx="0"/>
            <a:endCxn id="63" idx="2"/>
          </p:cNvCxnSpPr>
          <p:nvPr/>
        </p:nvCxnSpPr>
        <p:spPr>
          <a:xfrm flipV="1">
            <a:off x="3131379" y="4966264"/>
            <a:ext cx="3531" cy="146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C180C3-826F-405F-BB40-DF4D526FCDBB}"/>
              </a:ext>
            </a:extLst>
          </p:cNvPr>
          <p:cNvSpPr/>
          <p:nvPr/>
        </p:nvSpPr>
        <p:spPr>
          <a:xfrm>
            <a:off x="2569397" y="6139043"/>
            <a:ext cx="1131025" cy="4546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Deep Sleep CY15B108QI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A49987-59DB-492C-8D27-D1CB8A8FB3D0}"/>
              </a:ext>
            </a:extLst>
          </p:cNvPr>
          <p:cNvCxnSpPr>
            <a:cxnSpLocks/>
            <a:stCxn id="110" idx="3"/>
            <a:endCxn id="92" idx="1"/>
          </p:cNvCxnSpPr>
          <p:nvPr/>
        </p:nvCxnSpPr>
        <p:spPr>
          <a:xfrm>
            <a:off x="3700422" y="6366381"/>
            <a:ext cx="408842" cy="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E24CC4B-0E23-414F-8E69-836539459EC9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 flipV="1">
            <a:off x="5867295" y="6366380"/>
            <a:ext cx="456304" cy="3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957513D-C103-43FF-A30A-103408935562}"/>
              </a:ext>
            </a:extLst>
          </p:cNvPr>
          <p:cNvSpPr/>
          <p:nvPr/>
        </p:nvSpPr>
        <p:spPr>
          <a:xfrm>
            <a:off x="6256822" y="2496224"/>
            <a:ext cx="2510101" cy="7611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Data to “Temperature” Characteristic &amp; Sends Notification to GATT Client</a:t>
            </a:r>
          </a:p>
        </p:txBody>
      </p:sp>
      <p:sp>
        <p:nvSpPr>
          <p:cNvPr id="129" name="Flowchart: Decision 128">
            <a:extLst>
              <a:ext uri="{FF2B5EF4-FFF2-40B4-BE49-F238E27FC236}">
                <a16:creationId xmlns:a16="http://schemas.microsoft.com/office/drawing/2014/main" id="{3D2842A1-331E-413B-9F24-7BA16E626102}"/>
              </a:ext>
            </a:extLst>
          </p:cNvPr>
          <p:cNvSpPr/>
          <p:nvPr/>
        </p:nvSpPr>
        <p:spPr>
          <a:xfrm>
            <a:off x="3782613" y="1207175"/>
            <a:ext cx="2084529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ECG Data Available for Transfer</a:t>
            </a:r>
          </a:p>
        </p:txBody>
      </p:sp>
      <p:sp>
        <p:nvSpPr>
          <p:cNvPr id="139" name="Flowchart: Decision 138">
            <a:extLst>
              <a:ext uri="{FF2B5EF4-FFF2-40B4-BE49-F238E27FC236}">
                <a16:creationId xmlns:a16="http://schemas.microsoft.com/office/drawing/2014/main" id="{7FA84160-1C5B-471C-A7DC-710BDE5C22E7}"/>
              </a:ext>
            </a:extLst>
          </p:cNvPr>
          <p:cNvSpPr/>
          <p:nvPr/>
        </p:nvSpPr>
        <p:spPr>
          <a:xfrm>
            <a:off x="6465888" y="1207361"/>
            <a:ext cx="2084529" cy="822106"/>
          </a:xfrm>
          <a:prstGeom prst="flowChartDecision">
            <a:avLst/>
          </a:prstGeom>
          <a:noFill/>
          <a:ln w="285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Temperature Data Available for Transfer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462C2FE-A48C-44EE-8860-234B2DBC060F}"/>
              </a:ext>
            </a:extLst>
          </p:cNvPr>
          <p:cNvCxnSpPr>
            <a:cxnSpLocks/>
            <a:stCxn id="46" idx="2"/>
            <a:endCxn id="47" idx="3"/>
          </p:cNvCxnSpPr>
          <p:nvPr/>
        </p:nvCxnSpPr>
        <p:spPr>
          <a:xfrm rot="5400000">
            <a:off x="3740238" y="4409238"/>
            <a:ext cx="1329866" cy="84784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E875B41-2FCB-4378-8888-1A244AF43705}"/>
              </a:ext>
            </a:extLst>
          </p:cNvPr>
          <p:cNvCxnSpPr>
            <a:cxnSpLocks/>
            <a:stCxn id="86" idx="2"/>
            <a:endCxn id="47" idx="3"/>
          </p:cNvCxnSpPr>
          <p:nvPr/>
        </p:nvCxnSpPr>
        <p:spPr>
          <a:xfrm rot="5400000">
            <a:off x="5082463" y="3068684"/>
            <a:ext cx="1328194" cy="35306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029F500B-704E-4993-85B8-16793DE3B10A}"/>
              </a:ext>
            </a:extLst>
          </p:cNvPr>
          <p:cNvSpPr txBox="1"/>
          <p:nvPr/>
        </p:nvSpPr>
        <p:spPr>
          <a:xfrm>
            <a:off x="4904024" y="2030334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489D593-60A1-4CD8-9FB7-EE8125E02334}"/>
              </a:ext>
            </a:extLst>
          </p:cNvPr>
          <p:cNvSpPr txBox="1"/>
          <p:nvPr/>
        </p:nvSpPr>
        <p:spPr>
          <a:xfrm>
            <a:off x="7485232" y="2067685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DA312C8-073C-45BE-9C93-44002064C345}"/>
              </a:ext>
            </a:extLst>
          </p:cNvPr>
          <p:cNvSpPr txBox="1"/>
          <p:nvPr/>
        </p:nvSpPr>
        <p:spPr>
          <a:xfrm>
            <a:off x="5926422" y="137367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B3281F7-468B-4A55-9E16-400770AD010D}"/>
              </a:ext>
            </a:extLst>
          </p:cNvPr>
          <p:cNvSpPr txBox="1"/>
          <p:nvPr/>
        </p:nvSpPr>
        <p:spPr>
          <a:xfrm>
            <a:off x="8550417" y="1311388"/>
            <a:ext cx="54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60567998-7576-4887-8C60-40B047DE98B8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7508152" y="1618414"/>
            <a:ext cx="1042265" cy="3879680"/>
          </a:xfrm>
          <a:prstGeom prst="bentConnector4">
            <a:avLst>
              <a:gd name="adj1" fmla="val -40357"/>
              <a:gd name="adj2" fmla="val 1000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24376A6-CC84-45EB-A55D-C749A68860FD}"/>
              </a:ext>
            </a:extLst>
          </p:cNvPr>
          <p:cNvCxnSpPr>
            <a:cxnSpLocks/>
            <a:stCxn id="129" idx="2"/>
            <a:endCxn id="101" idx="0"/>
          </p:cNvCxnSpPr>
          <p:nvPr/>
        </p:nvCxnSpPr>
        <p:spPr>
          <a:xfrm>
            <a:off x="4824878" y="2029281"/>
            <a:ext cx="6354" cy="470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BEA2C7FE-3075-41D3-AC4D-162B337066DF}"/>
              </a:ext>
            </a:extLst>
          </p:cNvPr>
          <p:cNvCxnSpPr>
            <a:cxnSpLocks/>
            <a:stCxn id="101" idx="2"/>
            <a:endCxn id="46" idx="0"/>
          </p:cNvCxnSpPr>
          <p:nvPr/>
        </p:nvCxnSpPr>
        <p:spPr>
          <a:xfrm flipH="1">
            <a:off x="4829093" y="3261267"/>
            <a:ext cx="2139" cy="287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984E7A5-5621-4CA4-971B-1C4FD436BC03}"/>
              </a:ext>
            </a:extLst>
          </p:cNvPr>
          <p:cNvCxnSpPr>
            <a:cxnSpLocks/>
            <a:stCxn id="125" idx="2"/>
            <a:endCxn id="86" idx="0"/>
          </p:cNvCxnSpPr>
          <p:nvPr/>
        </p:nvCxnSpPr>
        <p:spPr>
          <a:xfrm flipH="1">
            <a:off x="7511872" y="3257349"/>
            <a:ext cx="1" cy="2935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52D1A0B3-A8A3-4908-967D-4D82F199E2F4}"/>
              </a:ext>
            </a:extLst>
          </p:cNvPr>
          <p:cNvCxnSpPr>
            <a:cxnSpLocks/>
            <a:stCxn id="139" idx="2"/>
            <a:endCxn id="125" idx="0"/>
          </p:cNvCxnSpPr>
          <p:nvPr/>
        </p:nvCxnSpPr>
        <p:spPr>
          <a:xfrm>
            <a:off x="7508153" y="2029467"/>
            <a:ext cx="3720" cy="466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EBE5DE4-5C5A-406F-B09A-653124DA7EB1}"/>
              </a:ext>
            </a:extLst>
          </p:cNvPr>
          <p:cNvCxnSpPr>
            <a:cxnSpLocks/>
            <a:stCxn id="129" idx="3"/>
            <a:endCxn id="139" idx="1"/>
          </p:cNvCxnSpPr>
          <p:nvPr/>
        </p:nvCxnSpPr>
        <p:spPr>
          <a:xfrm>
            <a:off x="5867142" y="1618228"/>
            <a:ext cx="598746" cy="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8EDF4FE-391C-4841-AB3C-67A62C7B9B8C}"/>
              </a:ext>
            </a:extLst>
          </p:cNvPr>
          <p:cNvSpPr/>
          <p:nvPr/>
        </p:nvSpPr>
        <p:spPr>
          <a:xfrm>
            <a:off x="173535" y="3515279"/>
            <a:ext cx="2400412" cy="651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GATT Server Writes “Response” Characteristic To “Data Ready” Command &amp; Sends Notification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1466463-8D18-430E-89D9-54D33CD2A970}"/>
              </a:ext>
            </a:extLst>
          </p:cNvPr>
          <p:cNvCxnSpPr>
            <a:cxnSpLocks/>
            <a:stCxn id="51" idx="2"/>
            <a:endCxn id="69" idx="0"/>
          </p:cNvCxnSpPr>
          <p:nvPr/>
        </p:nvCxnSpPr>
        <p:spPr>
          <a:xfrm>
            <a:off x="1373741" y="4167127"/>
            <a:ext cx="1097" cy="270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73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3FCD-7D32-45B9-96B9-F3BFAECB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pic>
        <p:nvPicPr>
          <p:cNvPr id="5" name="Picture 4" descr="Diagram, shape, rectangle&#10;&#10;Description automatically generated">
            <a:extLst>
              <a:ext uri="{FF2B5EF4-FFF2-40B4-BE49-F238E27FC236}">
                <a16:creationId xmlns:a16="http://schemas.microsoft.com/office/drawing/2014/main" id="{4E110633-20DA-4B1E-97CA-003F0069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8" y="3647113"/>
            <a:ext cx="7431223" cy="2619931"/>
          </a:xfrm>
          <a:prstGeom prst="rect">
            <a:avLst/>
          </a:prstGeom>
        </p:spPr>
      </p:pic>
      <p:pic>
        <p:nvPicPr>
          <p:cNvPr id="14" name="Picture 1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32A3834-5AD6-4E9B-986F-1C00AED10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49" y="1215482"/>
            <a:ext cx="7112299" cy="234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6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3FCD-7D32-45B9-96B9-F3BFAECB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80235D8-8D51-4F99-8D40-14EF180D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69" y="1799617"/>
            <a:ext cx="7635890" cy="428372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BDF1867-C417-4F55-8ACA-B5E9C790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4149251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STRAIN SENSOR</a:t>
            </a:r>
          </a:p>
        </p:txBody>
      </p:sp>
    </p:spTree>
    <p:extLst>
      <p:ext uri="{BB962C8B-B14F-4D97-AF65-F5344CB8AC3E}">
        <p14:creationId xmlns:p14="http://schemas.microsoft.com/office/powerpoint/2010/main" val="417997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Strain Sensor: Round #1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sitting, car, street, table&#10;&#10;Description automatically generated">
            <a:extLst>
              <a:ext uri="{FF2B5EF4-FFF2-40B4-BE49-F238E27FC236}">
                <a16:creationId xmlns:a16="http://schemas.microsoft.com/office/drawing/2014/main" id="{05DD8A8F-B217-4984-AEAB-43E1696B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2" t="28180" r="33736" b="34127"/>
          <a:stretch/>
        </p:blipFill>
        <p:spPr>
          <a:xfrm>
            <a:off x="6061795" y="990570"/>
            <a:ext cx="2933329" cy="4084972"/>
          </a:xfrm>
          <a:prstGeom prst="rect">
            <a:avLst/>
          </a:prstGeom>
        </p:spPr>
      </p:pic>
      <p:pic>
        <p:nvPicPr>
          <p:cNvPr id="9" name="Picture 8" descr="A picture containing bed, sitting, laying, covered&#10;&#10;Description automatically generated">
            <a:extLst>
              <a:ext uri="{FF2B5EF4-FFF2-40B4-BE49-F238E27FC236}">
                <a16:creationId xmlns:a16="http://schemas.microsoft.com/office/drawing/2014/main" id="{5FF4B150-8757-4F52-A2F0-B52A364F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28181" r="33799" b="11594"/>
          <a:stretch/>
        </p:blipFill>
        <p:spPr>
          <a:xfrm>
            <a:off x="3993558" y="1158532"/>
            <a:ext cx="1684865" cy="374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B5CFA1-A4B2-4CD8-9282-A8C0E3B0253B}"/>
              </a:ext>
            </a:extLst>
          </p:cNvPr>
          <p:cNvSpPr txBox="1"/>
          <p:nvPr/>
        </p:nvSpPr>
        <p:spPr>
          <a:xfrm>
            <a:off x="5266944" y="599340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Broken pads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C52-C706-4E33-A1EC-14BB87D82465}"/>
              </a:ext>
            </a:extLst>
          </p:cNvPr>
          <p:cNvSpPr txBox="1"/>
          <p:nvPr/>
        </p:nvSpPr>
        <p:spPr>
          <a:xfrm>
            <a:off x="3299798" y="5776776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enough nano-wires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E4EB3C-C4A2-4C73-9BE0-72F83EAFF193}"/>
              </a:ext>
            </a:extLst>
          </p:cNvPr>
          <p:cNvCxnSpPr>
            <a:stCxn id="12" idx="0"/>
          </p:cNvCxnSpPr>
          <p:nvPr/>
        </p:nvCxnSpPr>
        <p:spPr>
          <a:xfrm flipV="1">
            <a:off x="4067894" y="4544568"/>
            <a:ext cx="504106" cy="1232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6BE57D-A00B-4A2D-B90D-7AE6AC68545C}"/>
              </a:ext>
            </a:extLst>
          </p:cNvPr>
          <p:cNvCxnSpPr>
            <a:stCxn id="10" idx="0"/>
          </p:cNvCxnSpPr>
          <p:nvPr/>
        </p:nvCxnSpPr>
        <p:spPr>
          <a:xfrm flipV="1">
            <a:off x="6035040" y="4544568"/>
            <a:ext cx="1938528" cy="1448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3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LP ECG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Sensor: Round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 NW: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Conductivity Test: FAILED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PDMS: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ASSEMBLY: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ENCAPSULATION: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DF01281-D31F-4414-AF36-47390E75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06266"/>
            <a:ext cx="3429000" cy="45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36094"/>
          </a:xfrm>
        </p:spPr>
        <p:txBody>
          <a:bodyPr>
            <a:normAutofit/>
          </a:bodyPr>
          <a:lstStyle/>
          <a:p>
            <a:r>
              <a:rPr lang="en-US" dirty="0"/>
              <a:t>LP ECG:</a:t>
            </a:r>
            <a:endParaRPr lang="en-US" strike="sngStrike" dirty="0"/>
          </a:p>
          <a:p>
            <a:pPr lvl="1"/>
            <a:r>
              <a:rPr lang="en-US" dirty="0"/>
              <a:t>Firmware development</a:t>
            </a:r>
          </a:p>
          <a:p>
            <a:pPr lvl="1"/>
            <a:r>
              <a:rPr lang="en-US" strike="sngStrike" dirty="0"/>
              <a:t>Flexible PCB design</a:t>
            </a:r>
          </a:p>
          <a:p>
            <a:r>
              <a:rPr lang="en-US" dirty="0"/>
              <a:t>Shriner’s Project: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Tables and figures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(12/14/20 – 12/21/20)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17427"/>
              </p:ext>
            </p:extLst>
          </p:nvPr>
        </p:nvGraphicFramePr>
        <p:xfrm>
          <a:off x="285748" y="1174774"/>
          <a:ext cx="8361105" cy="449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4764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12/07-12/14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12/14-12/21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12/21-12/28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12/28-1/4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1/4-1/11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1/11-1/18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1/11-1/18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POWER ECG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-HARDWARE DEBUGGING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3559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</a:t>
                      </a:r>
                      <a:r>
                        <a:rPr lang="en-US" sz="1400" strike="sngStrike" dirty="0"/>
                        <a:t>PCB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sngStrike" dirty="0"/>
                        <a:t>-PCB ASSEMBLY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DEVELOPMENT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-PRESSURE SENSOR 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4144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strike="noStrike" dirty="0"/>
                        <a:t>-STRAIN SENSOR MANUFACTURING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5233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977393" y="370846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3CF807-E54B-4191-9705-B6A3A347D62D}"/>
              </a:ext>
            </a:extLst>
          </p:cNvPr>
          <p:cNvSpPr/>
          <p:nvPr/>
        </p:nvSpPr>
        <p:spPr>
          <a:xfrm>
            <a:off x="4974410" y="2724833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638C07B-1BB8-4CF7-B8F2-B8B17FAA372C}"/>
              </a:ext>
            </a:extLst>
          </p:cNvPr>
          <p:cNvSpPr/>
          <p:nvPr/>
        </p:nvSpPr>
        <p:spPr>
          <a:xfrm>
            <a:off x="4270158" y="265933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F346CE-5400-4869-8AC6-6B31D38DA4D4}"/>
              </a:ext>
            </a:extLst>
          </p:cNvPr>
          <p:cNvSpPr/>
          <p:nvPr/>
        </p:nvSpPr>
        <p:spPr>
          <a:xfrm>
            <a:off x="4977393" y="468865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AC33830E-3016-41E5-BF14-713C23D000B6}"/>
              </a:ext>
            </a:extLst>
          </p:cNvPr>
          <p:cNvSpPr/>
          <p:nvPr/>
        </p:nvSpPr>
        <p:spPr>
          <a:xfrm>
            <a:off x="4266916" y="299656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CAPACITANCE SENSOR</a:t>
            </a:r>
          </a:p>
        </p:txBody>
      </p:sp>
    </p:spTree>
    <p:extLst>
      <p:ext uri="{BB962C8B-B14F-4D97-AF65-F5344CB8AC3E}">
        <p14:creationId xmlns:p14="http://schemas.microsoft.com/office/powerpoint/2010/main" val="1958280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PDMA: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PDMS: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ENCAPSULATION: Finished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Characterization: TO-DO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sitting, photo, train, standing&#10;&#10;Description automatically generated">
            <a:extLst>
              <a:ext uri="{FF2B5EF4-FFF2-40B4-BE49-F238E27FC236}">
                <a16:creationId xmlns:a16="http://schemas.microsoft.com/office/drawing/2014/main" id="{CB483890-2B78-4BB1-94BD-DCE450F3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5164" r="20900" b="33060"/>
          <a:stretch/>
        </p:blipFill>
        <p:spPr>
          <a:xfrm>
            <a:off x="5504688" y="886595"/>
            <a:ext cx="2715768" cy="1825978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D5C11D0F-2307-4C75-B3F3-FF202E536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0" t="29200" r="19422" b="32267"/>
          <a:stretch/>
        </p:blipFill>
        <p:spPr>
          <a:xfrm>
            <a:off x="5417820" y="3227832"/>
            <a:ext cx="288950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-10 Force Gauge Series 7 | Quality Control Solutions, Inc. | Web Store">
            <a:extLst>
              <a:ext uri="{FF2B5EF4-FFF2-40B4-BE49-F238E27FC236}">
                <a16:creationId xmlns:a16="http://schemas.microsoft.com/office/drawing/2014/main" id="{90FF8B63-2B88-4830-976E-DC1954F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7" y="1293778"/>
            <a:ext cx="3835305" cy="38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0089B-CE5F-4F1A-A33D-DE7B83A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Capacitance/Force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40FC-E27E-4408-95E4-1C7DE412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5960872" cy="4961480"/>
          </a:xfrm>
        </p:spPr>
        <p:txBody>
          <a:bodyPr/>
          <a:lstStyle/>
          <a:p>
            <a:r>
              <a:rPr lang="en-US" dirty="0"/>
              <a:t>Mark-10 Force Gauge</a:t>
            </a:r>
          </a:p>
          <a:p>
            <a:pPr lvl="1"/>
            <a:r>
              <a:rPr lang="en-US" dirty="0"/>
              <a:t>Automated testing characterization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3CE8F-E8B1-49AF-80E2-206B1B54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6" y="4693594"/>
            <a:ext cx="4085617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3mm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IRB PROPOSAL</a:t>
            </a:r>
          </a:p>
        </p:txBody>
      </p:sp>
    </p:spTree>
    <p:extLst>
      <p:ext uri="{BB962C8B-B14F-4D97-AF65-F5344CB8AC3E}">
        <p14:creationId xmlns:p14="http://schemas.microsoft.com/office/powerpoint/2010/main" val="4069944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Draft X01: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10/29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 X04: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Draft sent to IRB Review Board on 11/2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8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LP ECG</a:t>
            </a:r>
          </a:p>
          <a:p>
            <a:pPr lvl="1"/>
            <a:r>
              <a:rPr lang="en-US" dirty="0"/>
              <a:t>Firmware development</a:t>
            </a:r>
          </a:p>
          <a:p>
            <a:pPr lvl="1"/>
            <a:r>
              <a:rPr lang="en-US" dirty="0"/>
              <a:t>PCB layout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910FA-9DE0-46DB-8833-5714640E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5" y="399095"/>
            <a:ext cx="4509856" cy="24716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C7FDE8-AF9E-4954-9E8E-89E09377B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9" t="35502" r="34442" b="27475"/>
          <a:stretch/>
        </p:blipFill>
        <p:spPr>
          <a:xfrm rot="5400000">
            <a:off x="4817752" y="2296340"/>
            <a:ext cx="2953042" cy="44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LP ECG PROJECT</a:t>
            </a:r>
          </a:p>
        </p:txBody>
      </p:sp>
    </p:spTree>
    <p:extLst>
      <p:ext uri="{BB962C8B-B14F-4D97-AF65-F5344CB8AC3E}">
        <p14:creationId xmlns:p14="http://schemas.microsoft.com/office/powerpoint/2010/main" val="227492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87434-D50C-4FCB-8BD9-D4031E7587C0}"/>
              </a:ext>
            </a:extLst>
          </p:cNvPr>
          <p:cNvSpPr txBox="1"/>
          <p:nvPr/>
        </p:nvSpPr>
        <p:spPr>
          <a:xfrm>
            <a:off x="443883" y="1118586"/>
            <a:ext cx="841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Digikey</a:t>
            </a:r>
            <a:r>
              <a:rPr lang="en-US" dirty="0"/>
              <a:t>: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Debug: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Check: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D9B17-B95A-4578-8393-5BC99135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21" y="200721"/>
            <a:ext cx="4264653" cy="313409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CB95922-3B13-41D2-BBCF-092AE85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19192" r="11700" b="25994"/>
          <a:stretch/>
        </p:blipFill>
        <p:spPr>
          <a:xfrm>
            <a:off x="3844029" y="3636547"/>
            <a:ext cx="3968496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1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40F-3804-4867-9F90-4BEAC6D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4AB-7597-4332-BA16-265D20AE1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649403" cy="5441796"/>
          </a:xfrm>
        </p:spPr>
        <p:txBody>
          <a:bodyPr/>
          <a:lstStyle/>
          <a:p>
            <a:r>
              <a:rPr lang="en-US" dirty="0"/>
              <a:t>ECG</a:t>
            </a:r>
          </a:p>
          <a:p>
            <a:pPr lvl="1"/>
            <a:r>
              <a:rPr lang="en-US" strike="sngStrike" dirty="0"/>
              <a:t>MAX30003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FRAM</a:t>
            </a:r>
          </a:p>
          <a:p>
            <a:pPr lvl="1"/>
            <a:r>
              <a:rPr lang="en-US" strike="sngStrike" dirty="0"/>
              <a:t>CY15B108QI</a:t>
            </a:r>
          </a:p>
          <a:p>
            <a:pPr lvl="2"/>
            <a:r>
              <a:rPr lang="en-US" strike="sngStrike" dirty="0"/>
              <a:t>Drivers</a:t>
            </a:r>
          </a:p>
          <a:p>
            <a:pPr lvl="1"/>
            <a:r>
              <a:rPr lang="en-US" strike="sngStrike" dirty="0"/>
              <a:t>Optimization</a:t>
            </a:r>
          </a:p>
          <a:p>
            <a:r>
              <a:rPr lang="en-US" dirty="0"/>
              <a:t>NRF52</a:t>
            </a:r>
          </a:p>
          <a:p>
            <a:pPr lvl="1"/>
            <a:r>
              <a:rPr lang="en-US" strike="sngStrike" dirty="0"/>
              <a:t>BLE</a:t>
            </a:r>
          </a:p>
          <a:p>
            <a:pPr lvl="1"/>
            <a:r>
              <a:rPr lang="en-US" strike="sngStrike" dirty="0"/>
              <a:t>Power Optimization</a:t>
            </a:r>
          </a:p>
          <a:p>
            <a:pPr lvl="1"/>
            <a:r>
              <a:rPr lang="en-US" strike="sngStrike" dirty="0"/>
              <a:t>RTC</a:t>
            </a:r>
          </a:p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589854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3877</TotalTime>
  <Words>3116</Words>
  <Application>Microsoft Office PowerPoint</Application>
  <PresentationFormat>On-screen Show (4:3)</PresentationFormat>
  <Paragraphs>750</Paragraphs>
  <Slides>81</Slides>
  <Notes>0</Notes>
  <HiddenSlides>62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Roboto</vt:lpstr>
      <vt:lpstr>Arial</vt:lpstr>
      <vt:lpstr>Roboto Condensed Light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PCB design</vt:lpstr>
      <vt:lpstr>LP ECG PROJECT</vt:lpstr>
      <vt:lpstr>PCB design</vt:lpstr>
      <vt:lpstr>Firmware</vt:lpstr>
      <vt:lpstr>GATT Server [ECG Patch]</vt:lpstr>
      <vt:lpstr>ECG Patch - Wakeup</vt:lpstr>
      <vt:lpstr>Bluetooth Handler</vt:lpstr>
      <vt:lpstr>Data Recording Initialization</vt:lpstr>
      <vt:lpstr>Data Interrupt</vt:lpstr>
      <vt:lpstr>Recording Session Timeout</vt:lpstr>
      <vt:lpstr>PCB layout</vt:lpstr>
      <vt:lpstr>PCB layout</vt:lpstr>
      <vt:lpstr>STRAIN SENSOR</vt:lpstr>
      <vt:lpstr>Strain Sensor: Round #1</vt:lpstr>
      <vt:lpstr>Strain Sensor: Round #2</vt:lpstr>
      <vt:lpstr>PATH FORWARD</vt:lpstr>
      <vt:lpstr>Path forward (12/14/20 – 12/21/20)</vt:lpstr>
      <vt:lpstr>SCHEDULE</vt:lpstr>
      <vt:lpstr>Schedule Gantt chart</vt:lpstr>
      <vt:lpstr>APPENDIX</vt:lpstr>
      <vt:lpstr>CAPACITANCE SENSOR</vt:lpstr>
      <vt:lpstr>Capacitance sensor</vt:lpstr>
      <vt:lpstr>Capacitance/Force characterization</vt:lpstr>
      <vt:lpstr>Capacitor sensors</vt:lpstr>
      <vt:lpstr>Capacitor sensors</vt:lpstr>
      <vt:lpstr>Capacitance sensor design</vt:lpstr>
      <vt:lpstr>IRB PROPOSAL</vt:lpstr>
      <vt:lpstr>IRB proposal</vt:lpstr>
      <vt:lpstr>Semmes Weinstein scale</vt:lpstr>
      <vt:lpstr>Block diagram-motherboard</vt:lpstr>
      <vt:lpstr>Block diagram-sensory sensing</vt:lpstr>
      <vt:lpstr>PCB design</vt:lpstr>
      <vt:lpstr>Resistive sensing circuit</vt:lpstr>
      <vt:lpstr>Capacitive sensing circuit</vt:lpstr>
      <vt:lpstr>Power circuit</vt:lpstr>
      <vt:lpstr>MCU circuit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286</cp:revision>
  <dcterms:created xsi:type="dcterms:W3CDTF">2016-03-09T16:46:53Z</dcterms:created>
  <dcterms:modified xsi:type="dcterms:W3CDTF">2020-12-17T05:53:08Z</dcterms:modified>
</cp:coreProperties>
</file>